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1" r:id="rId2"/>
    <p:sldId id="257" r:id="rId3"/>
    <p:sldId id="285" r:id="rId4"/>
    <p:sldId id="259" r:id="rId5"/>
    <p:sldId id="286" r:id="rId6"/>
    <p:sldId id="260" r:id="rId7"/>
    <p:sldId id="261" r:id="rId8"/>
    <p:sldId id="262" r:id="rId9"/>
    <p:sldId id="270" r:id="rId10"/>
    <p:sldId id="271" r:id="rId11"/>
    <p:sldId id="279" r:id="rId12"/>
    <p:sldId id="287" r:id="rId13"/>
    <p:sldId id="263" r:id="rId14"/>
    <p:sldId id="264" r:id="rId15"/>
    <p:sldId id="288" r:id="rId16"/>
    <p:sldId id="265" r:id="rId17"/>
    <p:sldId id="282" r:id="rId18"/>
    <p:sldId id="281" r:id="rId19"/>
    <p:sldId id="284" r:id="rId20"/>
    <p:sldId id="280" r:id="rId21"/>
    <p:sldId id="283" r:id="rId22"/>
    <p:sldId id="266" r:id="rId23"/>
    <p:sldId id="267" r:id="rId24"/>
    <p:sldId id="289" r:id="rId25"/>
    <p:sldId id="268" r:id="rId26"/>
    <p:sldId id="269" r:id="rId27"/>
    <p:sldId id="290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92" r:id="rId36"/>
  </p:sldIdLst>
  <p:sldSz cx="12192000" cy="6858000"/>
  <p:notesSz cx="6858000" cy="9144000"/>
  <p:embeddedFontLst>
    <p:embeddedFont>
      <p:font typeface="Cascadia Code" panose="020B0609020000020004" pitchFamily="49" charset="0"/>
      <p:regular r:id="rId37"/>
      <p:bold r:id="rId38"/>
      <p:italic r:id="rId39"/>
      <p:boldItalic r:id="rId40"/>
    </p:embeddedFont>
    <p:embeddedFont>
      <p:font typeface="나눔스퀘어_ac" panose="020B0600000101010101" pitchFamily="50" charset="-127"/>
      <p:regular r:id="rId41"/>
    </p:embeddedFont>
    <p:embeddedFont>
      <p:font typeface="나눔스퀘어_ac Bold" panose="020B0600000101010101" pitchFamily="50" charset="-127"/>
      <p:bold r:id="rId42"/>
    </p:embeddedFont>
    <p:embeddedFont>
      <p:font typeface="나눔스퀘어_ac ExtraBold" panose="020B0600000101010101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C2A9"/>
    <a:srgbClr val="FBE8CA"/>
    <a:srgbClr val="98D1C8"/>
    <a:srgbClr val="A99C93"/>
    <a:srgbClr val="4DAD9D"/>
    <a:srgbClr val="68BC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C1E60-A6CE-68FD-FAE4-ED5F9BC11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09F6A1-0DAD-8C26-0295-49EBCD084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58ED0-D4F2-5E5A-9C3E-2A3FBCA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6E319-A432-D62E-C90C-B66694D9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7DA4F-841D-55DA-47A1-BF9B3B4D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6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EEEFC-F349-6454-0ACB-EBE12D6D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B6DA74-C3F3-81DA-E632-252832F24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09261-A98D-C769-62BF-A4224D5E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8AD78-26AC-6ACD-B7ED-37AA2EA9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EFEE3-A7F1-2684-3584-3902F3A8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32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3C44F4-A428-DD32-3681-2992227D9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093E89-EF92-4A10-46C6-0FE2AD696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68B3D-1C1B-8F99-BB75-252BDA97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315FE-B5E9-F89D-4A3B-A60305EB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698AB-75B6-D7FA-A03B-AABAFB85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74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EF054-6AFD-9DE5-326E-23637516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69F9B-AE51-BB81-E4DF-40B8D0972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8ECD5-9EF3-4CB0-120C-4EDF9E59C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E2A34-23EF-452C-D52A-028C61E2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7E9B8-6F12-B3D2-C484-58A92D04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4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7164B-249E-AF40-EA41-601A0CBF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8864F3-CEC7-8F91-68FF-75C5177DC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1BF9A-C1CE-A047-A29C-5DA416F4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2F2F36-34EF-59AC-BF8E-EBDB3CFC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4F6971-CBFD-C599-4C1C-8C85749B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8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802FC-520A-AA01-DD59-995DC4B8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55761-E96C-531E-08CB-BC6D7504B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B8C69A-6340-F69D-BF95-F8A8A71B0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6BCC20-66C9-DA85-653E-1F1BE3D4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4B856A-09F0-137A-BF3A-2BBF71EAF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705A37-29CF-BC65-729A-BB672476A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18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C06E6-666B-4138-3E4B-4DB2213B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B34F0-8249-01EE-7ADE-3008BF8F2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552422-AD12-1419-7778-6E404AFFE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66F067-17F0-BB59-76C9-0E06083B7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09A012-4CE3-4A27-FC99-40508A400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89994F-C8ED-3600-C07C-AE1D89B86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F01DD3-5A15-D3AB-1763-86FB9135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5F4FA-CABC-F57A-7051-92813175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92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7608A-B50C-3146-C084-34CFA4C7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6AE4B3-C600-F249-0DEE-859BE75A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BED588-8ABB-F394-2425-20E625C7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99C4F-C8A5-D3A9-F541-6BD7EF54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57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C01614-F2D3-C888-9F97-DDAE857C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073F5B-645E-EE09-9D17-8E40C024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ACCD97-37AA-97E8-1133-F29ED1943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7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FF57A-AF03-322C-6FA8-AF3C8379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F82B6-BC40-3C5F-FF40-219F2CFE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44112-F8AD-6B1A-79E6-50C41BE1E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29D805-753D-92C8-452A-7A61612DE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7DEAD9-CBF2-A30F-242B-5A6ABD92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34B402-B63B-8CD0-164C-27649920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1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2770D-6CAD-91F5-23A2-A9413A47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0E32AC-600E-EF9F-F24E-5723096114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5583A9-463A-AEB5-2C10-3A13CF0BF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B515F-8826-6012-B942-908026EB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24187-E341-1487-F00D-EFC37243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3B1AA-22B2-051A-41D0-F6C2B6D3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6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4D65D7-16B0-0BD8-3AEE-F6EE72C9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6FD4B6-6140-A092-1B35-34E7DEE25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B3318-0C05-AF91-3196-B0B7AEA4C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85CF5-6637-C85B-E0E2-03F5D6A1F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C7C91-5DA6-487B-0C4D-EBABAB7D9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0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6E222-045D-697A-EA7D-2A766D0D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5B0A89-B371-FB05-8E8B-6252C581B9A9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F25B0-C001-CFA2-0865-0739B8708D53}"/>
              </a:ext>
            </a:extLst>
          </p:cNvPr>
          <p:cNvSpPr txBox="1"/>
          <p:nvPr/>
        </p:nvSpPr>
        <p:spPr>
          <a:xfrm>
            <a:off x="487720" y="2216635"/>
            <a:ext cx="8133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효과적인 우리사주 운영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위한</a:t>
            </a:r>
            <a:b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주가 예측 모델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1ED56-FA50-281A-C9DB-50A599A2AEF9}"/>
              </a:ext>
            </a:extLst>
          </p:cNvPr>
          <p:cNvSpPr txBox="1"/>
          <p:nvPr/>
        </p:nvSpPr>
        <p:spPr>
          <a:xfrm>
            <a:off x="580317" y="4310006"/>
            <a:ext cx="228881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2025. 01. 24.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신재욱 사원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FF3B51-CD6E-DA32-3F2F-AADEC24C5AE0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63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28EC2-977A-B0F7-7B5A-B4776D2F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CCE7B6-302B-A8BB-266F-81D2CA44646E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0C610-5726-F82F-0CC3-04AF3FFD60E2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3A7DE-3922-5A4F-D822-D8FCC1EEA65B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B6490-7D45-6D5C-F5FB-F92F2B23C7E9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4DE2F-3DE0-07D0-8789-7DFA75EF43F0}"/>
              </a:ext>
            </a:extLst>
          </p:cNvPr>
          <p:cNvSpPr txBox="1"/>
          <p:nvPr/>
        </p:nvSpPr>
        <p:spPr>
          <a:xfrm>
            <a:off x="487679" y="1711841"/>
            <a:ext cx="750865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진동 형태로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outlier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존재하며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년대 초반 거래량이 상대적으로 활발했음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14575-8A2F-2809-1288-20DE42028578}"/>
              </a:ext>
            </a:extLst>
          </p:cNvPr>
          <p:cNvSpPr txBox="1"/>
          <p:nvPr/>
        </p:nvSpPr>
        <p:spPr>
          <a:xfrm>
            <a:off x="487679" y="1202214"/>
            <a:ext cx="10140779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거래량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B96746B-D95B-2A72-65C9-01357548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541" y="2497735"/>
            <a:ext cx="906491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8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8C7B1-C948-5EA1-029A-DDD6E001A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ACA5C3-6D00-17AF-829D-9C0E7CED3B61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467CC-CAB4-255A-A995-493E1DA0AA6A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F5CD7-1144-FF6F-6690-E75502BE4119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DF892-3FB2-B1FB-8918-43795B8D768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46D1D-6C56-6747-987B-A946089DC9F8}"/>
              </a:ext>
            </a:extLst>
          </p:cNvPr>
          <p:cNvSpPr txBox="1"/>
          <p:nvPr/>
        </p:nvSpPr>
        <p:spPr>
          <a:xfrm>
            <a:off x="487679" y="1711841"/>
            <a:ext cx="957072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이상이면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다중공선성이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존재하는 것으로 간주되며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지나치게 큰 값들이 있는 걸 보아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사용 시 변수 제거가 불가피함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OLS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p-value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지나치게 높은 변수들이 존재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D2249-788A-94E2-6CA6-D646915F4D15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VIF, OLS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AEEA6C-531E-FF7D-842E-EBC1BCF3A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423405"/>
              </p:ext>
            </p:extLst>
          </p:nvPr>
        </p:nvGraphicFramePr>
        <p:xfrm>
          <a:off x="1565675" y="2502834"/>
          <a:ext cx="2844802" cy="398342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143427717"/>
                    </a:ext>
                  </a:extLst>
                </a:gridCol>
                <a:gridCol w="1168401">
                  <a:extLst>
                    <a:ext uri="{9D8B030D-6E8A-4147-A177-3AD203B41FA5}">
                      <a16:colId xmlns:a16="http://schemas.microsoft.com/office/drawing/2014/main" val="2481429553"/>
                    </a:ext>
                  </a:extLst>
                </a:gridCol>
                <a:gridCol w="1168401">
                  <a:extLst>
                    <a:ext uri="{9D8B030D-6E8A-4147-A177-3AD203B41FA5}">
                      <a16:colId xmlns:a16="http://schemas.microsoft.com/office/drawing/2014/main" val="3654921096"/>
                    </a:ext>
                  </a:extLst>
                </a:gridCol>
              </a:tblGrid>
              <a:tr h="199573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7254" marR="57254" marT="28627" marB="2862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features</a:t>
                      </a:r>
                    </a:p>
                  </a:txBody>
                  <a:tcPr marL="57254" marR="57254" marT="28627" marB="2862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VIF Factor</a:t>
                      </a:r>
                    </a:p>
                  </a:txBody>
                  <a:tcPr marL="57254" marR="57254" marT="28627" marB="2862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513385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57254" marR="57254" marT="28627" marB="286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시가</a:t>
                      </a:r>
                    </a:p>
                  </a:txBody>
                  <a:tcPr marL="57254" marR="57254" marT="28627" marB="286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1278.45097</a:t>
                      </a:r>
                    </a:p>
                  </a:txBody>
                  <a:tcPr marL="57254" marR="57254" marT="28627" marB="286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4293914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고가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1046.21115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2086184726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저가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1083.01789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2238640529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거래량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1.67095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296395279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수익률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1.67528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2954580553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RSI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6.38534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2904268423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UO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1.84296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206494768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SR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71.37700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296540650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WR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78.72572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153824036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ROC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2.64889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3747368441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OBV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3.71138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3895395127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BHB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820.09293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917002923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BLB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590.90640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2978936356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EMA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12954.99836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450750240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WMA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5217.34441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3264004364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MACD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4.70483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813698167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ADX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1.32335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3614319302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CCI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6.43671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346289029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040929D-21F3-244F-8821-7F6F9E2B6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091290"/>
              </p:ext>
            </p:extLst>
          </p:nvPr>
        </p:nvGraphicFramePr>
        <p:xfrm>
          <a:off x="4606926" y="2502833"/>
          <a:ext cx="6255053" cy="39834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93579">
                  <a:extLst>
                    <a:ext uri="{9D8B030D-6E8A-4147-A177-3AD203B41FA5}">
                      <a16:colId xmlns:a16="http://schemas.microsoft.com/office/drawing/2014/main" val="2571620783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900482549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1220540157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3739326102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3258202201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1311369060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1889508304"/>
                    </a:ext>
                  </a:extLst>
                </a:gridCol>
              </a:tblGrid>
              <a:tr h="199171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coef</a:t>
                      </a:r>
                      <a:endParaRPr lang="en-US"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std err</a:t>
                      </a: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</a:t>
                      </a: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P&gt;|t|</a:t>
                      </a: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[0.025</a:t>
                      </a: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0.975]</a:t>
                      </a: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03734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const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-0.0224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0.002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-11.296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-0.026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-0.018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248312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시가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-0.3730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-39.363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-0.392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-0.354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625874301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고가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0.6554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77.438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0.672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665472701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저가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0.6145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69.432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0.597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0.632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731823647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거래량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-2.522e-06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9.97e-07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-2.530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-4.48e-06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-5.68e-07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343806034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수익률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382.0288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17.801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21.462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347.134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416.924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644192008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RSI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1.0928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0.181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6.054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0.739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1.447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615232808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UO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1.3439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0.092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14.686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1.165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1.523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701287057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-0.6055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-5.571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-0.819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-0.392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4195223576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WR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1.6310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0.095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17.204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1.445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1.817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144516887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ROC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-0.5266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0.122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-4.309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-0.766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-0.287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560136562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OBV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-2.262e-09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7.79e-09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-0.290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0.771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-1.75e-08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1.3e-08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4155828070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BHB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-0.0681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-10.111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-0.081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-0.055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854310774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BLB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-0.0814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-11.694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-0.095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-0.068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094925767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EMA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0.3748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12.466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0.316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0.434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190786622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WMA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-0.1232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-6.466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-0.160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-0.086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735015198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MACD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-0.0186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-1.555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0.120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-0.042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0.005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457137590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ADX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-0.3879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0.087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-4.449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-0.559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-0.217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53076126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CCI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-0.2435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-14.181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-0.277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-0.210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8267587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77BDA12-9EB5-6469-F2ED-D29B90400039}"/>
              </a:ext>
            </a:extLst>
          </p:cNvPr>
          <p:cNvSpPr txBox="1"/>
          <p:nvPr/>
        </p:nvSpPr>
        <p:spPr>
          <a:xfrm>
            <a:off x="1565676" y="6511700"/>
            <a:ext cx="284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[VIF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07846-8494-A45B-F7F1-C75DB4C7BB9C}"/>
              </a:ext>
            </a:extLst>
          </p:cNvPr>
          <p:cNvSpPr txBox="1"/>
          <p:nvPr/>
        </p:nvSpPr>
        <p:spPr>
          <a:xfrm>
            <a:off x="4606925" y="6511700"/>
            <a:ext cx="6255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[OLS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14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0ADF2-46E7-6692-655F-1F8779D6F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F167B9-3C69-899C-F2CE-8007E69EEE52}"/>
              </a:ext>
            </a:extLst>
          </p:cNvPr>
          <p:cNvSpPr txBox="1"/>
          <p:nvPr/>
        </p:nvSpPr>
        <p:spPr>
          <a:xfrm>
            <a:off x="606783" y="2032000"/>
            <a:ext cx="5042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3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5CB0E-DFCB-15BE-3524-017EF21D2ECF}"/>
              </a:ext>
            </a:extLst>
          </p:cNvPr>
          <p:cNvSpPr txBox="1"/>
          <p:nvPr/>
        </p:nvSpPr>
        <p:spPr>
          <a:xfrm>
            <a:off x="606783" y="3773814"/>
            <a:ext cx="228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축소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3.2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데이터 생성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947E9F-89D5-7635-2B19-9B810BA92877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D62E85-2E07-BA42-3B04-BE2B5909A13E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6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86869-11C9-6477-C4E5-ADE2C0BB7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5BCC9F-BF80-FEB5-BD9A-3B21865BCABF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F994A-1E00-05A6-2C75-D3ACE0BD169C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4108C-0CCB-29F9-115C-232FD3CAA0D0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축소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4BFCC-FD97-45E9-3507-CF2C038CE97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B69C-F1FD-EEDF-E46F-400E4CBE8A58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VIF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제거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(ML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사용 시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8D6C3-F96A-6B0C-95BE-07A2F058C3B3}"/>
              </a:ext>
            </a:extLst>
          </p:cNvPr>
          <p:cNvSpPr txBox="1"/>
          <p:nvPr/>
        </p:nvSpPr>
        <p:spPr>
          <a:xfrm>
            <a:off x="487680" y="1711841"/>
            <a:ext cx="856301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VIF(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분산팽창계수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이상일 경우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다중공선성이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존재한다고 파악 → 해당 변수들 제거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다중공선성을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제거한다면 회귀 분석 시 계수의 불안정성을 해결할 수 있음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E4699-2227-8DF1-A802-D83EDC1DCE04}"/>
              </a:ext>
            </a:extLst>
          </p:cNvPr>
          <p:cNvSpPr txBox="1"/>
          <p:nvPr/>
        </p:nvSpPr>
        <p:spPr>
          <a:xfrm>
            <a:off x="487680" y="2919373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OLS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이용한 유의미한 변수 파악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(ML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사용 시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137F8-DE02-CA4E-DD6F-D80ABB6550C7}"/>
              </a:ext>
            </a:extLst>
          </p:cNvPr>
          <p:cNvSpPr txBox="1"/>
          <p:nvPr/>
        </p:nvSpPr>
        <p:spPr>
          <a:xfrm>
            <a:off x="487679" y="3429000"/>
            <a:ext cx="1013055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OLS Regression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P-value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0.05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미만인 변수들을 유의미하다고 판단 후 나머지 변수들 제거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무의미한 변수 제거를 통해 모델의 과적합을 방지할 수 있음</a:t>
            </a:r>
          </a:p>
        </p:txBody>
      </p:sp>
    </p:spTree>
    <p:extLst>
      <p:ext uri="{BB962C8B-B14F-4D97-AF65-F5344CB8AC3E}">
        <p14:creationId xmlns:p14="http://schemas.microsoft.com/office/powerpoint/2010/main" val="61737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AEC2F-619C-19AB-07E4-BC8EC928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B8E72A-473C-59BC-3507-58816C896161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F6BAE-D4A9-9DF7-F725-D5F17AAD3390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A1B53-F169-6E9B-9B62-CDB15CB85A58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데이터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83F2B-063A-8CE4-432F-E52D1FFC63C4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1DFF4-46BB-59A1-906A-582B2555BFEA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이후 최종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9F6C-1B5E-0504-06B4-4741BCF99007}"/>
              </a:ext>
            </a:extLst>
          </p:cNvPr>
          <p:cNvSpPr txBox="1"/>
          <p:nvPr/>
        </p:nvSpPr>
        <p:spPr>
          <a:xfrm>
            <a:off x="487679" y="1711841"/>
            <a:ext cx="760196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 정지 기간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제거하여 최종적으로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6290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→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6188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축소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1E090C-E740-9605-ED64-3A1A3C313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413798"/>
              </p:ext>
            </p:extLst>
          </p:nvPr>
        </p:nvGraphicFramePr>
        <p:xfrm>
          <a:off x="8294913" y="2794804"/>
          <a:ext cx="1758514" cy="26837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968673">
                  <a:extLst>
                    <a:ext uri="{9D8B030D-6E8A-4147-A177-3AD203B41FA5}">
                      <a16:colId xmlns:a16="http://schemas.microsoft.com/office/drawing/2014/main" val="5747631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209622193"/>
                    </a:ext>
                  </a:extLst>
                </a:gridCol>
              </a:tblGrid>
              <a:tr h="3304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5206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5439510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074907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557623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0877102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2244798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69304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863182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5912919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7116016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4C79C86-D892-14B1-7955-CD4339A80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08048"/>
              </p:ext>
            </p:extLst>
          </p:nvPr>
        </p:nvGraphicFramePr>
        <p:xfrm>
          <a:off x="1007913" y="2794804"/>
          <a:ext cx="5707719" cy="26837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968673">
                  <a:extLst>
                    <a:ext uri="{9D8B030D-6E8A-4147-A177-3AD203B41FA5}">
                      <a16:colId xmlns:a16="http://schemas.microsoft.com/office/drawing/2014/main" val="5747631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209622193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03902325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705275300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323352101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3138052949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1757118069"/>
                    </a:ext>
                  </a:extLst>
                </a:gridCol>
              </a:tblGrid>
              <a:tr h="3304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저가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5206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671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671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1.79M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14.71%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5439510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1.79M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-3.14%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074907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1.33M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-3.24%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557623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2.79M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2.65%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0877102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2244798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131.72K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69304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8,300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8,300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124.09K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-1.21%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863182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8,080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176.81K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5912919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7,970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255.80K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-1.23%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7116016"/>
                  </a:ext>
                </a:extLst>
              </a:tr>
            </a:tbl>
          </a:graphicData>
        </a:graphic>
      </p:graphicFrame>
      <p:pic>
        <p:nvPicPr>
          <p:cNvPr id="16" name="그래픽 15" descr="오른쪽 화살표 단색으로 채워진">
            <a:extLst>
              <a:ext uri="{FF2B5EF4-FFF2-40B4-BE49-F238E27FC236}">
                <a16:creationId xmlns:a16="http://schemas.microsoft.com/office/drawing/2014/main" id="{492CED9B-CCE2-4E54-B63C-0544F13ED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5272" y="3956654"/>
            <a:ext cx="360000" cy="3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5B70F-B2B6-4E72-1B0A-27FF547956D5}"/>
              </a:ext>
            </a:extLst>
          </p:cNvPr>
          <p:cNvSpPr txBox="1"/>
          <p:nvPr/>
        </p:nvSpPr>
        <p:spPr>
          <a:xfrm>
            <a:off x="1007913" y="5506497"/>
            <a:ext cx="5707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df.shape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(6290, 7)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2C1A7-040C-C9B5-0802-ABD74E953845}"/>
              </a:ext>
            </a:extLst>
          </p:cNvPr>
          <p:cNvSpPr txBox="1"/>
          <p:nvPr/>
        </p:nvSpPr>
        <p:spPr>
          <a:xfrm>
            <a:off x="8294914" y="5506497"/>
            <a:ext cx="175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df.shape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(6188, 2)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86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9633D-BC02-57DD-46D1-822C8B1B1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1539AE-3043-80AD-7AC9-7E9D597E8627}"/>
              </a:ext>
            </a:extLst>
          </p:cNvPr>
          <p:cNvSpPr txBox="1"/>
          <p:nvPr/>
        </p:nvSpPr>
        <p:spPr>
          <a:xfrm>
            <a:off x="606783" y="2032000"/>
            <a:ext cx="5042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5932D-E0EB-2669-BA48-163701548446}"/>
              </a:ext>
            </a:extLst>
          </p:cNvPr>
          <p:cNvSpPr txBox="1"/>
          <p:nvPr/>
        </p:nvSpPr>
        <p:spPr>
          <a:xfrm>
            <a:off x="606783" y="3773814"/>
            <a:ext cx="22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소개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4.2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 모델 선정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4.3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예측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786B12-CCBE-C975-8DDD-1C83D4C226BA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1ABB3E-C6F8-2454-FB96-4BA2A26B1DFD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57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917D-C86C-6F2E-3DD9-89644575A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BC7329-5A54-499D-0C80-72CE9C4B6CFC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B1100-5E95-AAB2-FF52-2684FADAE65C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9839F-D4A0-AF74-F6ED-66E053D6CD18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A5247-CF70-E235-BF08-21A4E0226D3E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B0FF2-F452-E867-53DE-7DDEEFC83AA7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비교 및 선택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C46E7-2136-1F43-F1A3-2FE45C720C0B}"/>
              </a:ext>
            </a:extLst>
          </p:cNvPr>
          <p:cNvSpPr txBox="1"/>
          <p:nvPr/>
        </p:nvSpPr>
        <p:spPr>
          <a:xfrm>
            <a:off x="487680" y="1711841"/>
            <a:ext cx="1102629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00.01.04 ~ 25.01.22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까지의 데이터를 사용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년까지의 데이터를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Train, 2020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이후의 데이터를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비교를 통해 최종 모델을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983324-254A-9E32-747C-E60237282D81}"/>
              </a:ext>
            </a:extLst>
          </p:cNvPr>
          <p:cNvSpPr txBox="1"/>
          <p:nvPr/>
        </p:nvSpPr>
        <p:spPr>
          <a:xfrm>
            <a:off x="487680" y="2698917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예측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1FD39-1302-8F9D-5010-99EA4854D7E8}"/>
              </a:ext>
            </a:extLst>
          </p:cNvPr>
          <p:cNvSpPr txBox="1"/>
          <p:nvPr/>
        </p:nvSpPr>
        <p:spPr>
          <a:xfrm>
            <a:off x="487680" y="3208544"/>
            <a:ext cx="941210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등락률을 바로 예측하는 모델을 시도해보았으나 지나친 진동함수를 예측하는 것은 어려움을 깨달음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(25.01.23, 25.01.24, 25.01.31)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종가를 예측한 후 이를 통해 등락률을 계산할 예정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C503B-CE38-BA45-F30A-43B6DE937AE7}"/>
              </a:ext>
            </a:extLst>
          </p:cNvPr>
          <p:cNvSpPr txBox="1"/>
          <p:nvPr/>
        </p:nvSpPr>
        <p:spPr>
          <a:xfrm>
            <a:off x="487680" y="4195620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DL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concept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36983-EA7B-840C-DA74-48626E5C1176}"/>
              </a:ext>
            </a:extLst>
          </p:cNvPr>
          <p:cNvSpPr txBox="1"/>
          <p:nvPr/>
        </p:nvSpPr>
        <p:spPr>
          <a:xfrm>
            <a:off x="487680" y="4705247"/>
            <a:ext cx="941210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완료된 데이터의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column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 중 ‘종가’ 만을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 steps=5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설정하여 과거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일의 데이터를 활용해 미래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일의 가격 예측하는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many-to-one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방식을 선택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반영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예측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반영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예측 등 다양한 방식을 시도했지만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반영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예측이 가장 안정적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RNN, LSTM, GRU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차원의 배열을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입력값으로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요구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[# of samples, # of time steps, # of features]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828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0AE39-7837-A214-FBBB-3693E4FB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E270A4-35CB-4C23-3D83-F694FC9767EE}"/>
              </a:ext>
            </a:extLst>
          </p:cNvPr>
          <p:cNvSpPr txBox="1"/>
          <p:nvPr/>
        </p:nvSpPr>
        <p:spPr>
          <a:xfrm>
            <a:off x="5577840" y="3509201"/>
            <a:ext cx="636534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range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time_steps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ts_train_len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X_train.append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ts_train_scaled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i-time_steps:i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y_train.append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ts_train_scaled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i:i+for_periods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np.array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np.array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US" altLang="ko-KR" sz="8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구조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reshape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np.reshape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X_train.shape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X_train.shape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))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inputs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pd.concat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all_data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종가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][: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'2019'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all_data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종가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'2020'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:]), axis=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).values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inputs = inputs[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(inputs)-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)-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time_steps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:]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inputs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inputs.reshape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inputs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sc.transform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(inputs)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US" altLang="ko-KR" sz="8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생성</a:t>
            </a:r>
            <a:endParaRPr lang="ko-KR" altLang="en-US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[]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range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time_steps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ts_test_len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+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time_steps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for_periods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X_test.append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(inputs[i-time_steps:i,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np.array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np.reshape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X_test.shape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X_test.shape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02E38A-2594-8C8A-7F3E-7A4BFDE425D1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5F29B-0E87-B80C-57A0-B3006E9EBFA3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04.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8C30F-C7F2-A09B-62EC-C352B506CBF3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A67EB-74A4-25A6-FF6E-E36311A471E6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763C6-20B0-0E13-02D5-7AD5705708DB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훈련을 위한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06E9F-F0F1-A2E5-613D-66859DEA88B1}"/>
              </a:ext>
            </a:extLst>
          </p:cNvPr>
          <p:cNvSpPr txBox="1"/>
          <p:nvPr/>
        </p:nvSpPr>
        <p:spPr>
          <a:xfrm>
            <a:off x="487680" y="1711841"/>
            <a:ext cx="11026296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①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df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맨 아래에 예측을 위해 ‘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일자’를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지정하고 나머지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column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들의 값은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으로 지정한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row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들 추가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Train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Test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셋 분리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MinMaxScaler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활용한 데이터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scaling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④ 과거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일의 데이터를 활용해 미래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일의 가격 예측을 위한 변환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time_steps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for_periods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⑤ LSTM, GRU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차원의 배열을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입력값으로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요구하기에 구조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reshape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14BF8-002E-F9E0-0900-08B70BD955D9}"/>
              </a:ext>
            </a:extLst>
          </p:cNvPr>
          <p:cNvSpPr txBox="1"/>
          <p:nvPr/>
        </p:nvSpPr>
        <p:spPr>
          <a:xfrm>
            <a:off x="802640" y="3509201"/>
            <a:ext cx="6096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ts_train_test_normalize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all_data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time_steps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for_periods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"""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input: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data: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dataframe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with dates and price data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output: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data from 2000-2019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 data from 2020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MinMaxScaler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fit to the training data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"""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train, test set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생성</a:t>
            </a:r>
            <a:endParaRPr lang="ko-KR" altLang="en-US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all_data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[:</a:t>
            </a:r>
            <a:r>
              <a:rPr lang="en-US" altLang="ko-KR" sz="8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'2019'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].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iloc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[:,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].values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all_data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'2020'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:].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iloc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[:,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].values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ts_train_len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ts_test_len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data scaling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sklearn.preprocessing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MinMaxScaler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MinMaxScaler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feature_range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=(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ts_train_scaled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sc.fit_transform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s samples and t time steps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에 대한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training data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생성</a:t>
            </a:r>
            <a:endParaRPr lang="ko-KR" altLang="en-US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[]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[]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A4D205-379A-AA04-6361-29FD32179FD9}"/>
              </a:ext>
            </a:extLst>
          </p:cNvPr>
          <p:cNvSpPr/>
          <p:nvPr/>
        </p:nvSpPr>
        <p:spPr>
          <a:xfrm>
            <a:off x="802640" y="3429000"/>
            <a:ext cx="10422087" cy="3052220"/>
          </a:xfrm>
          <a:prstGeom prst="rect">
            <a:avLst/>
          </a:prstGeom>
          <a:noFill/>
          <a:ln w="9525">
            <a:solidFill>
              <a:srgbClr val="D2C2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28FA9-4C65-53A1-7A9C-97865490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D54C33-AE46-7507-C5C7-7BE62F8BA9F4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B9FFC-4D36-88F8-7107-19D4F8783187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04.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9475A-DD81-3937-93D6-54BCF83C0CB0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F059C-93EB-68C3-AA1E-58DD5AA613A2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18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BFE1F-3D0E-26F4-B995-6CB3E63D9CB8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LSTM </a:t>
            </a:r>
            <a:r>
              <a:rPr lang="ko-KR" altLang="en-US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0F733-061C-C22C-CCAF-110F5F19E936}"/>
              </a:ext>
            </a:extLst>
          </p:cNvPr>
          <p:cNvSpPr txBox="1"/>
          <p:nvPr/>
        </p:nvSpPr>
        <p:spPr>
          <a:xfrm>
            <a:off x="487680" y="1711841"/>
            <a:ext cx="11026296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좀 더 긴 시간동안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메모리를 유지하기 위해 제안된 구조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추가적인 게이트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입력 및 출력 게이트를 도입함으로써 기울기 소실 문제를 해결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Hidden state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Cell state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과거 정보가 순환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Cell state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Hidden state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달리 다음 층으로 전달되지 않으며 또한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통해서 정보를 통제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7BD6B89-D930-ABF0-F72B-F3AD56A5E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50241" y="3612022"/>
            <a:ext cx="529151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03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63FCC-2A62-1489-8191-95A6F470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BC91C7-6B22-0B98-6696-48BC0ABF075E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FE898-6080-4C5A-0045-B0BAF9ED105A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04.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04CA4-76E3-89F5-4A41-FDE6F128F1AE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1B9-F4E9-C597-6584-CC8F487D0F80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8A3F0-372C-3665-8892-B6D8CA7C5AB3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LSTM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</a:t>
            </a:r>
            <a:r>
              <a:rPr lang="ko-KR" altLang="en-US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7EA7A-A598-9EC0-5810-4F047C3B4C1F}"/>
              </a:ext>
            </a:extLst>
          </p:cNvPr>
          <p:cNvSpPr txBox="1"/>
          <p:nvPr/>
        </p:nvSpPr>
        <p:spPr>
          <a:xfrm>
            <a:off x="487680" y="1711841"/>
            <a:ext cx="11026296" cy="39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① 모델 구조 생성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Sequential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지정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.add()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LSTM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 추가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LSTM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층에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input_shape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인자를 전달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출력 뉴런과 연결된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Dense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층을 마지막에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Compile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 학습 전 모델 학습 환경 설정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optimizer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확률적 경사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하강법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(SGD)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사용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손실함수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loss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mean_squared_error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Fitting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batch_size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지정 후 모델을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6BCA-74A2-5AD0-3A96-9137289BC760}"/>
              </a:ext>
            </a:extLst>
          </p:cNvPr>
          <p:cNvSpPr txBox="1"/>
          <p:nvPr/>
        </p:nvSpPr>
        <p:spPr>
          <a:xfrm>
            <a:off x="6024432" y="1705344"/>
            <a:ext cx="5344607" cy="4108817"/>
          </a:xfrm>
          <a:prstGeom prst="rect">
            <a:avLst/>
          </a:prstGeom>
          <a:noFill/>
          <a:ln>
            <a:solidFill>
              <a:srgbClr val="D2C2A9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LSTM_model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필요한 모듈 </a:t>
            </a:r>
            <a:r>
              <a:rPr lang="ko-KR" altLang="en-US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임포트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keras.models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Sequential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keras.layers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Dense, LSTM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keras.optimizers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SGD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LSTM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모델 정의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Sequential()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(LSTM(units=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  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return_sequences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  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input_shape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X_train.shape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  activation=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'tanh'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(LSTM(units=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activation=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'tanh'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(Dense(units=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옵티마이저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정의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lr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대신 </a:t>
            </a:r>
            <a:r>
              <a:rPr lang="en-US" altLang="ko-KR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learning_rate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사용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optimizer = SGD(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learning_rate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0.01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momentum=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0.9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nesterov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모델 컴파일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</a:t>
            </a:r>
            <a:r>
              <a:rPr lang="en-US" altLang="ko-KR" sz="9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compile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(optimizer=optimizer, loss=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ko-KR" sz="9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mean_squared_error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train set fitting</a:t>
            </a:r>
            <a:endParaRPr lang="en-US" altLang="ko-KR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my_LSTM_model.fit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epochs=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batch_size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verbose=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예측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LSTM_prediction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my_LSTM_model.predict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LSTM_prediction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sc.inverse_transform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LSTM_prediction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LSTM_prediction</a:t>
            </a:r>
            <a:endParaRPr lang="en-US" altLang="ko-KR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6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4723F-0EC5-A8EB-D6C4-177D57521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8D4194-E3D7-F4FF-0A98-17E3E114F641}"/>
              </a:ext>
            </a:extLst>
          </p:cNvPr>
          <p:cNvSpPr txBox="1"/>
          <p:nvPr/>
        </p:nvSpPr>
        <p:spPr>
          <a:xfrm>
            <a:off x="738863" y="470378"/>
            <a:ext cx="1201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0EF2BA-4B50-ED73-10B7-20B6B6D4844F}"/>
              </a:ext>
            </a:extLst>
          </p:cNvPr>
          <p:cNvGrpSpPr/>
          <p:nvPr/>
        </p:nvGrpSpPr>
        <p:grpSpPr>
          <a:xfrm>
            <a:off x="738863" y="1752616"/>
            <a:ext cx="2989857" cy="924529"/>
            <a:chOff x="738863" y="1488456"/>
            <a:chExt cx="2989857" cy="9245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29BCF1A-D62F-BA5E-1A41-B79BA1E17408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01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개요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B427B1F-1C82-9FAC-D27E-BBF8374A752D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08F42F-8FC5-CC16-BDF6-9B5A115A005F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 배경 및 목적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774ABB-0C01-20AE-D121-EFE42854826C}"/>
              </a:ext>
            </a:extLst>
          </p:cNvPr>
          <p:cNvGrpSpPr/>
          <p:nvPr/>
        </p:nvGrpSpPr>
        <p:grpSpPr>
          <a:xfrm>
            <a:off x="4601072" y="1752616"/>
            <a:ext cx="2989857" cy="1478527"/>
            <a:chOff x="738863" y="1488456"/>
            <a:chExt cx="2989857" cy="14785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385213-2C62-6335-46BD-9DD53ACCA56E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 및 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84CC40E-C9F4-B07E-550B-7F7FCDD15DF0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C9DAAF-8E92-DF8D-16F6-DBAECC2AB898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수집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2.2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파생변수 생성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2.3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EDA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E49D58-978B-E405-3D61-A5B03D24A87D}"/>
              </a:ext>
            </a:extLst>
          </p:cNvPr>
          <p:cNvGrpSpPr/>
          <p:nvPr/>
        </p:nvGrpSpPr>
        <p:grpSpPr>
          <a:xfrm>
            <a:off x="8463280" y="1752616"/>
            <a:ext cx="2989857" cy="1201528"/>
            <a:chOff x="738863" y="1488456"/>
            <a:chExt cx="2989857" cy="1201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CBFB3-0341-CAE7-FC5C-9F6509093AAB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03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</a:t>
              </a:r>
              <a:r>
                <a:rPr lang="ko-KR" altLang="en-US" sz="20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B35D55D-D424-8A69-9563-8BDA6E262582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984FA-F7A9-879B-FD8C-B326CF776CD7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축소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3.2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최종 데이터 생성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79CEC2-E33A-7E3D-8244-FBEE65FB9E7D}"/>
              </a:ext>
            </a:extLst>
          </p:cNvPr>
          <p:cNvGrpSpPr/>
          <p:nvPr/>
        </p:nvGrpSpPr>
        <p:grpSpPr>
          <a:xfrm>
            <a:off x="738863" y="3764296"/>
            <a:ext cx="2989857" cy="1478527"/>
            <a:chOff x="738863" y="1488456"/>
            <a:chExt cx="2989857" cy="14785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5DBF8-EE6B-5084-D94E-6DB77DFD0C10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04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모델링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FBF246F-0FE0-C28F-E9B4-06D5EA53354D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068AE-8BDE-D321-2BD6-A4A5BC954999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모델 소개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4.2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최적 모델 선정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4.3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최종 예측 결과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EFA1E7-4B78-9403-32B1-E22E4A5FA980}"/>
              </a:ext>
            </a:extLst>
          </p:cNvPr>
          <p:cNvGrpSpPr/>
          <p:nvPr/>
        </p:nvGrpSpPr>
        <p:grpSpPr>
          <a:xfrm>
            <a:off x="4601072" y="3764296"/>
            <a:ext cx="2989857" cy="1201528"/>
            <a:chOff x="738863" y="1488456"/>
            <a:chExt cx="2989857" cy="12015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6712BE-3EE2-F1B1-524C-78EFFE35B5B5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05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결론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79CEA92-38A7-B8FA-CFE2-622B647EEE3C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502861-D1D8-0911-8DB5-1D05FF0A87A4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활용방안 및 기대효과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5.2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의의 및 한계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D4F57C4-F7F8-9C86-99B1-61D5FAC5B8CA}"/>
              </a:ext>
            </a:extLst>
          </p:cNvPr>
          <p:cNvGrpSpPr/>
          <p:nvPr/>
        </p:nvGrpSpPr>
        <p:grpSpPr>
          <a:xfrm>
            <a:off x="8463280" y="3764296"/>
            <a:ext cx="2989857" cy="924529"/>
            <a:chOff x="738863" y="1488456"/>
            <a:chExt cx="2989857" cy="9245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DA80BC-3FB3-B776-4C89-C63643B26252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06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추가 자료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F099184-A2BB-D5D3-6B95-0EFB5A541636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8B2F3E2-2280-7187-2177-35385C8E6846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6.1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EDA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FAD92BE-9988-11AE-190D-CB9576D0DC00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556E74-702D-74F0-4CB1-AFEE9CE76913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416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B8C91-E0FC-2757-D9EB-FA21A105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8F8D46-0A33-B185-67BC-6B1AC86D6672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62D24-1D8E-0FC4-EDD2-5821834ECE66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04.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CF007-9BBF-7C89-C503-53860183BB69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28AB7-32D1-9551-C4AC-A63694EE7920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EF534-898E-0F1A-2D52-3B331434EFB3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GRU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AB789-005B-6C8A-BF9A-8AB72C664497}"/>
              </a:ext>
            </a:extLst>
          </p:cNvPr>
          <p:cNvSpPr txBox="1"/>
          <p:nvPr/>
        </p:nvSpPr>
        <p:spPr>
          <a:xfrm>
            <a:off x="487680" y="1711841"/>
            <a:ext cx="11455504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기울기 소실 문제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(vanishing gradient problem)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해결하는 것이 목적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개선한 모델로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보다 파라미터가 더욱 적어 연산 비용도 적고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모델도 간단해 학습 속도가 더 빠르지만 비슷한 성능을 내는 모델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Forget Gate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Input Gate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합쳐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 Gate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만들고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Reset Gate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추가함</a:t>
            </a:r>
          </a:p>
        </p:txBody>
      </p:sp>
      <p:pic>
        <p:nvPicPr>
          <p:cNvPr id="14338" name="Picture 2" descr="[시계열] 주가 예측을 위한 RNN/LSTM/GRU 기술적 가이드 (번역)">
            <a:extLst>
              <a:ext uri="{FF2B5EF4-FFF2-40B4-BE49-F238E27FC236}">
                <a16:creationId xmlns:a16="http://schemas.microsoft.com/office/drawing/2014/main" id="{6FEDCC14-9A23-BA17-C4B3-EC92DA328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2" y="3386274"/>
            <a:ext cx="65817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70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AC86-BD08-3DE8-4CE5-693F55D7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3617068-75B9-D0B1-1804-649195A91729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90BE8-52A9-3EF3-564A-AB9B5513F274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04.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F9F76-8DC9-7433-A610-FB96B661B3BB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2E048-2F75-FA6A-E258-66ED1F4AA684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GRU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6B5E7-5694-BAD4-5728-D47343F15AEF}"/>
              </a:ext>
            </a:extLst>
          </p:cNvPr>
          <p:cNvSpPr txBox="1"/>
          <p:nvPr/>
        </p:nvSpPr>
        <p:spPr>
          <a:xfrm>
            <a:off x="487680" y="1711841"/>
            <a:ext cx="11455504" cy="39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① 모델 구조 생성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Sequential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지정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.add()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GRU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 추가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GRU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층에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input_shape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인자를 전달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출력 뉴런과 연결된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Dense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층을 마지막에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Compile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 학습 전 모델 학습 환경 설정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optimizer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확률적 경사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하강법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(SGD)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사용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손실함수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loss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mean_squared_error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Fitting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batch_size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지정 후 모델을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B4588-2359-5BA1-5E3B-D6BBECC6E1D5}"/>
              </a:ext>
            </a:extLst>
          </p:cNvPr>
          <p:cNvSpPr txBox="1"/>
          <p:nvPr/>
        </p:nvSpPr>
        <p:spPr>
          <a:xfrm>
            <a:off x="6024433" y="1705344"/>
            <a:ext cx="5256000" cy="4108817"/>
          </a:xfrm>
          <a:prstGeom prst="rect">
            <a:avLst/>
          </a:prstGeom>
          <a:noFill/>
          <a:ln>
            <a:solidFill>
              <a:srgbClr val="D2C2A9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GRU_model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모델 생성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keras.models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Sequential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keras.layers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Dense, GRU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keras.optimizers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SGD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GRU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층 구조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Sequential()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(GRU(units=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return_sequences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input_shape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X_train.shape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activation=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'tanh'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(GRU(units=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activation=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'tanh'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(Dense(units=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옵티마이저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정의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lr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대신 </a:t>
            </a:r>
            <a:r>
              <a:rPr lang="en-US" altLang="ko-KR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learning_rate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사용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optimizer = SGD(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learning_rate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0.01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momentum=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0.9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nesterov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모델 컴파일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</a:t>
            </a:r>
            <a:r>
              <a:rPr lang="en-US" altLang="ko-KR" sz="9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compile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(optimizer=optimizer, loss=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ko-KR" sz="9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mean_squared_error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train set fitting</a:t>
            </a:r>
            <a:endParaRPr lang="en-US" altLang="ko-KR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my_GRU_model.fit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epochs=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batch_size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verbose=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예측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GRU_prediction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my_GRU_model.predict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GRU_prediction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sc.inverse_transform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GRU_prediction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GRU_prediction</a:t>
            </a:r>
            <a:endParaRPr lang="en-US" altLang="ko-KR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551AA-A058-05D3-BA82-4BF068F58487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81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E5DC5-2532-1B30-D868-235B4D3C8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9522CA-2571-D8EE-703D-07CA57862A85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359FA-3B85-7323-91DC-9F7B2848E860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645A1-5152-6381-6B58-10157AEABC2A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 모델 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22C49-BBBB-B16F-96CC-79C4EC18FF45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7C5327-6854-B2DA-C984-DCFF5CF2805E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최종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A7BBD-568F-6E54-D432-4C4E49EF2BFF}"/>
              </a:ext>
            </a:extLst>
          </p:cNvPr>
          <p:cNvSpPr txBox="1"/>
          <p:nvPr/>
        </p:nvSpPr>
        <p:spPr>
          <a:xfrm>
            <a:off x="487680" y="1711841"/>
            <a:ext cx="1004824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2020.01.01 ~ 2025.01.22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기간의 실제 예측에 대한 종가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비교를 통해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모델들 중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GRU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선택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MSE = 19290.90085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MSE = 27645.14467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C3AB38-3A85-9A0D-909A-918B172CAC0B}"/>
              </a:ext>
            </a:extLst>
          </p:cNvPr>
          <p:cNvGrpSpPr/>
          <p:nvPr/>
        </p:nvGrpSpPr>
        <p:grpSpPr>
          <a:xfrm>
            <a:off x="1450760" y="3112926"/>
            <a:ext cx="9290480" cy="3427874"/>
            <a:chOff x="1397280" y="2974427"/>
            <a:chExt cx="9290480" cy="342787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C99608-2FA6-C99D-AD7D-F02B556E8C2F}"/>
                </a:ext>
              </a:extLst>
            </p:cNvPr>
            <p:cNvGrpSpPr/>
            <p:nvPr/>
          </p:nvGrpSpPr>
          <p:grpSpPr>
            <a:xfrm>
              <a:off x="1397280" y="2974427"/>
              <a:ext cx="4480000" cy="3427874"/>
              <a:chOff x="487680" y="2832466"/>
              <a:chExt cx="4480000" cy="3427874"/>
            </a:xfrm>
          </p:grpSpPr>
          <p:pic>
            <p:nvPicPr>
              <p:cNvPr id="15364" name="Picture 4">
                <a:extLst>
                  <a:ext uri="{FF2B5EF4-FFF2-40B4-BE49-F238E27FC236}">
                    <a16:creationId xmlns:a16="http://schemas.microsoft.com/office/drawing/2014/main" id="{22CDB5BF-9C8E-2587-983B-833084F8C7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425"/>
              <a:stretch/>
            </p:blipFill>
            <p:spPr bwMode="auto">
              <a:xfrm>
                <a:off x="487680" y="2832466"/>
                <a:ext cx="4480000" cy="3031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D1DB6F-DFFF-7DF2-3F37-CBCDB55DADB8}"/>
                  </a:ext>
                </a:extLst>
              </p:cNvPr>
              <p:cNvSpPr txBox="1"/>
              <p:nvPr/>
            </p:nvSpPr>
            <p:spPr>
              <a:xfrm>
                <a:off x="914400" y="5983341"/>
                <a:ext cx="3974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[GRU </a:t>
                </a:r>
                <a:r>
                  <a:rPr lang="ko-KR" altLang="en-US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모델 예측 결과</a:t>
                </a:r>
                <a:r>
                  <a:rPr lang="en-US" altLang="ko-KR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]</a:t>
                </a:r>
                <a:endPara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624E655-6953-134B-4AEA-E713D89A8D97}"/>
                </a:ext>
              </a:extLst>
            </p:cNvPr>
            <p:cNvGrpSpPr/>
            <p:nvPr/>
          </p:nvGrpSpPr>
          <p:grpSpPr>
            <a:xfrm>
              <a:off x="6207760" y="2974427"/>
              <a:ext cx="4480000" cy="3427874"/>
              <a:chOff x="6467889" y="2832466"/>
              <a:chExt cx="4480000" cy="3427874"/>
            </a:xfrm>
          </p:grpSpPr>
          <p:pic>
            <p:nvPicPr>
              <p:cNvPr id="15366" name="Picture 6">
                <a:extLst>
                  <a:ext uri="{FF2B5EF4-FFF2-40B4-BE49-F238E27FC236}">
                    <a16:creationId xmlns:a16="http://schemas.microsoft.com/office/drawing/2014/main" id="{3AC3C793-922D-205C-A3C3-374D0112A7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425"/>
              <a:stretch/>
            </p:blipFill>
            <p:spPr bwMode="auto">
              <a:xfrm>
                <a:off x="6467889" y="2832466"/>
                <a:ext cx="4480000" cy="3031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0817D8-E743-2369-4D8E-15D154D62355}"/>
                  </a:ext>
                </a:extLst>
              </p:cNvPr>
              <p:cNvSpPr txBox="1"/>
              <p:nvPr/>
            </p:nvSpPr>
            <p:spPr>
              <a:xfrm>
                <a:off x="6867331" y="5983341"/>
                <a:ext cx="3974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[LSTM </a:t>
                </a:r>
                <a:r>
                  <a:rPr lang="ko-KR" altLang="en-US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모델 예측 결과</a:t>
                </a:r>
                <a:r>
                  <a:rPr lang="en-US" altLang="ko-KR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]</a:t>
                </a:r>
                <a:endPara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714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9CAA6-4D93-FCDB-8B14-D255B480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78A808C-50D5-5B01-B0D0-CED4CE4DDC27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2D32-18A0-5552-BC77-EB96D357CC91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77999-7527-D514-EA94-9DAD6A6D0B5E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예측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196E1-6749-B026-0DA9-C1BFBD7A69F2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7F1CB-A208-A135-F798-698008E6E296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과정 및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01356-6BA3-3A8C-EA02-F121D62FCD91}"/>
              </a:ext>
            </a:extLst>
          </p:cNvPr>
          <p:cNvSpPr txBox="1"/>
          <p:nvPr/>
        </p:nvSpPr>
        <p:spPr>
          <a:xfrm>
            <a:off x="487680" y="1711841"/>
            <a:ext cx="9306560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3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일치 예측을 위해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담고 있는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 생성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일의 데이터를 이용해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일을 예측하도록 하는 데이터 변환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(e.g. 23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일을 예측하도록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Train, Test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③ GRU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생성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④ GRU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훈련 이후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종가 예측 진행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⑤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예측된 종가를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지정된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종가에 입력하고 다시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부터 반복해 그 다음 날을 예측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EBDF10E-C267-A354-F516-4FC4BA10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41629"/>
              </p:ext>
            </p:extLst>
          </p:nvPr>
        </p:nvGraphicFramePr>
        <p:xfrm>
          <a:off x="2849245" y="3898530"/>
          <a:ext cx="6717030" cy="1524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239010">
                  <a:extLst>
                    <a:ext uri="{9D8B030D-6E8A-4147-A177-3AD203B41FA5}">
                      <a16:colId xmlns:a16="http://schemas.microsoft.com/office/drawing/2014/main" val="484281329"/>
                    </a:ext>
                  </a:extLst>
                </a:gridCol>
                <a:gridCol w="2239010">
                  <a:extLst>
                    <a:ext uri="{9D8B030D-6E8A-4147-A177-3AD203B41FA5}">
                      <a16:colId xmlns:a16="http://schemas.microsoft.com/office/drawing/2014/main" val="816239628"/>
                    </a:ext>
                  </a:extLst>
                </a:gridCol>
                <a:gridCol w="2239010">
                  <a:extLst>
                    <a:ext uri="{9D8B030D-6E8A-4147-A177-3AD203B41FA5}">
                      <a16:colId xmlns:a16="http://schemas.microsoft.com/office/drawing/2014/main" val="24296507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종가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(%)</a:t>
                      </a:r>
                      <a:endParaRPr lang="ko-KR" altLang="en-US" sz="14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77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2025-01-22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8000.00000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-1.235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0535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dirty="0">
                          <a:solidFill>
                            <a:srgbClr val="98D1C8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2025-01-23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8103.62842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203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dirty="0">
                          <a:solidFill>
                            <a:srgbClr val="98D1C8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2025-01-24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8111.99658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185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dirty="0">
                          <a:solidFill>
                            <a:srgbClr val="98D1C8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2025-01-31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8084.63232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935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20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7B12-25ED-916B-0354-024738BD8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1BEA4A-8003-AB71-7EE0-1131B459DA5C}"/>
              </a:ext>
            </a:extLst>
          </p:cNvPr>
          <p:cNvSpPr txBox="1"/>
          <p:nvPr/>
        </p:nvSpPr>
        <p:spPr>
          <a:xfrm>
            <a:off x="606783" y="2032000"/>
            <a:ext cx="5042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5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8EF38-9F72-C595-8376-D5081D0E46C1}"/>
              </a:ext>
            </a:extLst>
          </p:cNvPr>
          <p:cNvSpPr txBox="1"/>
          <p:nvPr/>
        </p:nvSpPr>
        <p:spPr>
          <a:xfrm>
            <a:off x="606783" y="3773814"/>
            <a:ext cx="250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활용방안 및 기대효과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5.2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의의 및 한계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930FBB-BBE0-8079-939E-F8204065C2D6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C2D3A-3696-2EA3-9D3B-774EEB30B4B2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0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6B730-8BE0-1859-2359-54E40421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0CCD32-D80F-7F29-F633-804459781331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EBD33-1691-4396-C8E0-1D5E28ED3720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86BB0-205E-3DB6-31C1-FB63D2292B0A}"/>
              </a:ext>
            </a:extLst>
          </p:cNvPr>
          <p:cNvSpPr txBox="1"/>
          <p:nvPr/>
        </p:nvSpPr>
        <p:spPr>
          <a:xfrm>
            <a:off x="802640" y="376780"/>
            <a:ext cx="325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활용방안 및 기대효과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69B1B-137C-E974-C9EE-67E7FDE32ED7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381E1-6CCF-878B-7216-A82F7853CA0E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7EC0D-3235-B865-8745-A3B43F018F67}"/>
              </a:ext>
            </a:extLst>
          </p:cNvPr>
          <p:cNvSpPr txBox="1"/>
          <p:nvPr/>
        </p:nvSpPr>
        <p:spPr>
          <a:xfrm>
            <a:off x="487680" y="1711841"/>
            <a:ext cx="986930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우리사주 조합의 주식 매입 및 매도 시점을 효율적으로 결정할 수 있도록 예측 결과를 활용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조합원들에게 예측된 주가 동향을 제공할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결과를 통해 하락 구간에서 자금 투입을 조정하거나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상승 구간에서 매도 기회를 포착해 리스크를 관리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인공지능 기반의 예측 모델을 활용하여 의사결정 과정을 객관화하고 투명성을 강화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3F132-793B-D276-9590-E0D54B209430}"/>
              </a:ext>
            </a:extLst>
          </p:cNvPr>
          <p:cNvSpPr txBox="1"/>
          <p:nvPr/>
        </p:nvSpPr>
        <p:spPr>
          <a:xfrm>
            <a:off x="487680" y="3348581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65DF6-CB22-A390-08E1-92F768774C32}"/>
              </a:ext>
            </a:extLst>
          </p:cNvPr>
          <p:cNvSpPr txBox="1"/>
          <p:nvPr/>
        </p:nvSpPr>
        <p:spPr>
          <a:xfrm>
            <a:off x="487680" y="3858208"/>
            <a:ext cx="790054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예측을 통해 매입 타이밍을 최적화함으로써 조합원이 실질적인 자산 증식을 경험할 가능성을 높임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조합원의 신뢰도와 만족도를 향상시켜 우리사주 운영 참여율 증가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급격한 하락이나 외부 충격 발생 시 사전 대응 가능성을 높일 수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예측 모델 도입 사례를 축적하여 기업 내 디지털 전환 가속화에 기여</a:t>
            </a:r>
          </a:p>
        </p:txBody>
      </p:sp>
    </p:spTree>
    <p:extLst>
      <p:ext uri="{BB962C8B-B14F-4D97-AF65-F5344CB8AC3E}">
        <p14:creationId xmlns:p14="http://schemas.microsoft.com/office/powerpoint/2010/main" val="1885304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5676D-A509-8CE9-47C4-15AD4A1B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69CCAB-35F5-4236-2C18-49237FED5271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2DFC2-1D1B-93A6-1C93-EB60D35C59AD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82AB4-F51C-8C8B-B27B-48202673606A}"/>
              </a:ext>
            </a:extLst>
          </p:cNvPr>
          <p:cNvSpPr txBox="1"/>
          <p:nvPr/>
        </p:nvSpPr>
        <p:spPr>
          <a:xfrm>
            <a:off x="802640" y="376780"/>
            <a:ext cx="325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의의 및 한계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FB434-BB5A-66B3-4211-E584674A221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A8D75-25FC-2DF6-E44E-6E620EE46BB9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E75C6-0551-B168-8BC4-0C8133F6FB5A}"/>
              </a:ext>
            </a:extLst>
          </p:cNvPr>
          <p:cNvSpPr txBox="1"/>
          <p:nvPr/>
        </p:nvSpPr>
        <p:spPr>
          <a:xfrm>
            <a:off x="487680" y="1711841"/>
            <a:ext cx="8413724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 알고리즘을 적용하여 기업 실무에 직접 활용되는 모델 개발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예측 모델 개발을 통해 기업 내 데이터 기반 의사결정 문화를 조성하는 기회를 마련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발전된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SOTA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적용을 통해 보다 더 정확한 예측의 가능성을 기대할 수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5D690-CCB5-6083-F183-45397565717B}"/>
              </a:ext>
            </a:extLst>
          </p:cNvPr>
          <p:cNvSpPr txBox="1"/>
          <p:nvPr/>
        </p:nvSpPr>
        <p:spPr>
          <a:xfrm>
            <a:off x="487680" y="2919373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F1DB6-6193-8790-86FA-B649A7674928}"/>
              </a:ext>
            </a:extLst>
          </p:cNvPr>
          <p:cNvSpPr txBox="1"/>
          <p:nvPr/>
        </p:nvSpPr>
        <p:spPr>
          <a:xfrm>
            <a:off x="487680" y="3429000"/>
            <a:ext cx="986930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GRU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과거 데이터를 기반으로 예측하지만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돌발적인 외부 변수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정책 변화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 위기 등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예측은 한계가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 모델은 중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장기적인 관점보다는 단기적인 예측에 강점이 있어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장기적인 전략 수립에는 한계가 있을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185261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6950-D6DA-B452-7365-EF4C74837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89D5A0-B417-52D4-7C42-560C0A099182}"/>
              </a:ext>
            </a:extLst>
          </p:cNvPr>
          <p:cNvSpPr txBox="1"/>
          <p:nvPr/>
        </p:nvSpPr>
        <p:spPr>
          <a:xfrm>
            <a:off x="606783" y="2032000"/>
            <a:ext cx="5042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6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200BC-DDF2-31F5-973E-A585293C87EE}"/>
              </a:ext>
            </a:extLst>
          </p:cNvPr>
          <p:cNvSpPr txBox="1"/>
          <p:nvPr/>
        </p:nvSpPr>
        <p:spPr>
          <a:xfrm>
            <a:off x="606783" y="3773814"/>
            <a:ext cx="250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727F77-8806-5021-2BA5-9CC44E4CB5E3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6FBFE7-9506-1800-66A9-88905C3991DC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643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BF991-AECF-DF7B-F48C-E7F10D2FE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0DF20-EC09-91E6-35E5-5ACC54CED3AD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AA9CF-50A3-E0D8-7139-E3E1ACD4A882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8D831-B02A-3543-D4C2-7B760A50AD80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5882B-3A4E-403A-26CD-05A2BB16CBE9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1FC00-1A7A-C318-297E-B9BCCAFF08F3}"/>
              </a:ext>
            </a:extLst>
          </p:cNvPr>
          <p:cNvSpPr txBox="1"/>
          <p:nvPr/>
        </p:nvSpPr>
        <p:spPr>
          <a:xfrm>
            <a:off x="487680" y="1711841"/>
            <a:ext cx="670622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진동 형태로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outlier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RSI, UO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달리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ROC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outlier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더 심함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0875F-4093-6B84-B322-31B28024D24E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[Relative Strength Index (RSI), Ultimate Oscillator (UO), Rate of Change (ROC)]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FB5FCD-EB33-38E8-BFD4-BF2175DC6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359300"/>
            <a:ext cx="711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1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9E4D2-3247-5CD8-B811-F8D69CDD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09C8B0-A95F-0354-EE6E-E6581211D647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5CA67-586F-8344-5621-09F0F6F6ACE7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83BA9-C35C-B337-ED10-A17AE19A0508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A02D0-1EDF-D580-556F-1ACD070CC77B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EEAFC-C21D-3BCC-7026-CC21CD1ACDE8}"/>
              </a:ext>
            </a:extLst>
          </p:cNvPr>
          <p:cNvSpPr txBox="1"/>
          <p:nvPr/>
        </p:nvSpPr>
        <p:spPr>
          <a:xfrm>
            <a:off x="487680" y="1711841"/>
            <a:ext cx="670622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진동성이 큰 지표로 확인되며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outlier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존재하지 않음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0ABFF-2B23-91F6-05AC-1BCB76FE535F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[Stochastic Oscillator (SR), Williams %R (WR)]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4704BE-3EC9-3520-CFC8-566C6B91F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74939" y="2647610"/>
            <a:ext cx="864212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7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4246C-5322-E0B3-79F8-27A08AF02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D0A61D-59D1-F0E6-C00F-AE8D602B99E7}"/>
              </a:ext>
            </a:extLst>
          </p:cNvPr>
          <p:cNvSpPr txBox="1"/>
          <p:nvPr/>
        </p:nvSpPr>
        <p:spPr>
          <a:xfrm>
            <a:off x="606783" y="2032000"/>
            <a:ext cx="45138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1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45F93-9D22-3734-9B1B-F95BB15776E2}"/>
              </a:ext>
            </a:extLst>
          </p:cNvPr>
          <p:cNvSpPr txBox="1"/>
          <p:nvPr/>
        </p:nvSpPr>
        <p:spPr>
          <a:xfrm>
            <a:off x="606783" y="3773814"/>
            <a:ext cx="228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8D1C8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1.1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분석 배경 및 목적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428C6C-DC47-3535-863C-F3A32AAA658B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0C1C11-6E73-00EB-3409-5CF861D5E164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324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50291-D2EC-A5C4-7A23-DAE129BA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FC8AE5-05EA-DE37-544A-5DE9000E5CDA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E9C9B-DC77-6F8B-2DB8-ED7B5DA51676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371A1-A7AB-F5F1-85AC-22067EFF2FBF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906B5-E02F-F6A5-7C3A-F780CD5F1927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415F7-0196-B1EC-4706-A080D3AE6161}"/>
              </a:ext>
            </a:extLst>
          </p:cNvPr>
          <p:cNvSpPr txBox="1"/>
          <p:nvPr/>
        </p:nvSpPr>
        <p:spPr>
          <a:xfrm>
            <a:off x="487680" y="1711841"/>
            <a:ext cx="8021838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우상향의 형태를 띄며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boxplot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확인했을 때 낮은 값들이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outlier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판정됨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E3137-C850-84B8-342B-ED669F78DEF4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[On-Balance Volume (OBV)]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F6FD44-94AB-6DF1-1336-FD12AE7C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78" y="2730435"/>
            <a:ext cx="1049544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374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454C-39E8-9ADC-30ED-F0D5449B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AAF16FD-7F3E-2429-8107-24A6109F6FE8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2915E-9312-7E9C-3B88-009F6941EE4B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6BEEF-AE69-CEE5-6C50-A29FF7DC562A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6E15C-4CAB-38A5-5E80-47AD3B1B84BC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282A5-DABC-4818-0FB4-21B7AB064F2F}"/>
              </a:ext>
            </a:extLst>
          </p:cNvPr>
          <p:cNvSpPr txBox="1"/>
          <p:nvPr/>
        </p:nvSpPr>
        <p:spPr>
          <a:xfrm>
            <a:off x="487679" y="1711841"/>
            <a:ext cx="748999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이동평균 지표인 만큼 앞서 확인한 실제 캔들 차트의 모습과 매우 유사한 것을 확인 가능함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CDB5A-1183-F986-DC0E-E02CD2B57644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[Exponential Moving Average (EMA), Weighted Moving Average (WMA)]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D05F03-72EC-D4FE-EBBB-20D4BE23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40476" y="2497735"/>
            <a:ext cx="871104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721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CB982-F059-2843-8678-2CD5FC39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6475F30-E2A0-39D7-32C4-E08F7DE46D1D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E0447-7ED0-F811-32D7-34C137A205B3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8C548-C209-89CB-88D2-376FC9A950F9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EDA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F64F9-D2DB-F0EE-4A06-E859475EE8AA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5B470-724E-21BB-7719-A8F041BDFEC2}"/>
              </a:ext>
            </a:extLst>
          </p:cNvPr>
          <p:cNvSpPr txBox="1"/>
          <p:nvPr/>
        </p:nvSpPr>
        <p:spPr>
          <a:xfrm>
            <a:off x="487679" y="2085597"/>
            <a:ext cx="748999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진동 형태로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outlier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 존재</a:t>
            </a: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9B484-875C-983C-26D9-EE93B128C55D}"/>
              </a:ext>
            </a:extLst>
          </p:cNvPr>
          <p:cNvSpPr txBox="1"/>
          <p:nvPr/>
        </p:nvSpPr>
        <p:spPr>
          <a:xfrm>
            <a:off x="487679" y="1202214"/>
            <a:ext cx="1073704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[Moving Average Convergence Divergence (MACD), Average Directional Movement Index (ADX), Commodity Channel Index (CCI)]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336C0BE-F054-F691-1DC9-4B27C3C2E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00" y="2802301"/>
            <a:ext cx="594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928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9383-8A21-0CE0-F7B8-C6927AAD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6C1364-9690-7C57-4218-0E9A43720523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75A80-96F2-0A11-2E64-0DEE621C4049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4FB21-66A6-4C63-E187-E424B62C1BFE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7A499-6551-4A7F-0B28-17D9F540906E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64DCE-71D9-E0A4-F2E1-7165955CD674}"/>
              </a:ext>
            </a:extLst>
          </p:cNvPr>
          <p:cNvSpPr txBox="1"/>
          <p:nvPr/>
        </p:nvSpPr>
        <p:spPr>
          <a:xfrm>
            <a:off x="487679" y="1711841"/>
            <a:ext cx="748999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지나치게 선형인 그래프를 통해 데이터 전처리를 통한 변수 제거가 불가피함을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DD920-083B-8E0F-05F3-BF540D18A838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Pairplot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생성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66023-2653-5201-A2C0-0FC3AAB4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000" y="2442301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70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4027C-83B2-9915-44E0-ECBDD538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860594-0A9B-71A5-C594-66C14705FF1A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6A9ED-8F14-08BD-9A81-83C8518B1895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034B9-7678-5110-A102-F57D6B61BDE8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6561D-4AFA-82E5-6271-BC01F2D190C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C5A92-19F1-FCC6-C6CF-E79E74BFE0D7}"/>
              </a:ext>
            </a:extLst>
          </p:cNvPr>
          <p:cNvSpPr txBox="1"/>
          <p:nvPr/>
        </p:nvSpPr>
        <p:spPr>
          <a:xfrm>
            <a:off x="487679" y="1711841"/>
            <a:ext cx="748999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수치가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나오는 경우가 존재하며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전처리를 통한 변수 제거가 불가피함을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991E7-C725-C046-6069-73411C6B6409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생성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F070B1A-DAC6-AEA5-4C80-EDB6D547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00" y="2220800"/>
            <a:ext cx="4807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781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67815-5418-EE7C-239D-5BD8A5EA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978B2E-3E7F-B741-7AC1-4109436B5E4B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2977C-B62D-2B7A-3139-1081AE3606A2}"/>
              </a:ext>
            </a:extLst>
          </p:cNvPr>
          <p:cNvSpPr txBox="1"/>
          <p:nvPr/>
        </p:nvSpPr>
        <p:spPr>
          <a:xfrm>
            <a:off x="2029117" y="3013502"/>
            <a:ext cx="8133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End of Document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389471-713B-0D11-0E65-1664B6F36769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58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E65A-30AA-97CB-AAFC-E3B28F3A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2E9D32-0FF6-1689-122F-8C5F1EFFDA9E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54A0A-EEBE-F5E8-1FEF-E210A4CC0791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7FB55-5A21-E071-BA7B-62DD439A59C4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배경 및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7BC8-DE05-34B6-03E0-04CF866A84D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8D788-8F9C-7CB7-63C0-C82990200ABE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6336A-E212-2C8C-A17D-0D226C929998}"/>
              </a:ext>
            </a:extLst>
          </p:cNvPr>
          <p:cNvSpPr txBox="1"/>
          <p:nvPr/>
        </p:nvSpPr>
        <p:spPr>
          <a:xfrm>
            <a:off x="487679" y="1711841"/>
            <a:ext cx="9925283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우리사주는 기업의 장기적인 성장과 조합원의 경제적 안정성을 동시에 추구할 수 있는 중요한 제도임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 과정에서 주가의 급격한 변동성이 리스크 요인으로 작용하며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매입 및 매도 시점 선택의 어려움이 존재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임직원들의 재산 증식과 리스크 관리 측면에서 전략적 접근이 필요한 상황임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예측 기술의 발전은 보다 정교하고 정확한 예측을 가능하게 하며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주가와 같은 금융 데이터의 특성을 효과적으로 반영할 수 있음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55C8D-8B73-E1A7-E5E3-3BB49F934B99}"/>
              </a:ext>
            </a:extLst>
          </p:cNvPr>
          <p:cNvSpPr txBox="1"/>
          <p:nvPr/>
        </p:nvSpPr>
        <p:spPr>
          <a:xfrm>
            <a:off x="487680" y="3343029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7AA58-B190-1BC7-A36D-73652E0C8CD0}"/>
              </a:ext>
            </a:extLst>
          </p:cNvPr>
          <p:cNvSpPr txBox="1"/>
          <p:nvPr/>
        </p:nvSpPr>
        <p:spPr>
          <a:xfrm>
            <a:off x="487680" y="3852656"/>
            <a:ext cx="9990598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변동성을 기반으로 매입 및 매도 시점을 최적화하여 조합원의 재산 증식과 기업의 안정적인 운영을 동시에 달성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데이터를 조합원에게 투명하게 공유함으로써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우리사주 제도에 대한 신뢰를 높이고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참여율을 제고할 수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우리사주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운영뿐만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아니라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재무 관리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리스크 평가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투자 전략 등 다양한 영역에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기술을 확장할 가능성을 모색</a:t>
            </a:r>
          </a:p>
        </p:txBody>
      </p:sp>
    </p:spTree>
    <p:extLst>
      <p:ext uri="{BB962C8B-B14F-4D97-AF65-F5344CB8AC3E}">
        <p14:creationId xmlns:p14="http://schemas.microsoft.com/office/powerpoint/2010/main" val="230289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ED8D-A709-C974-2DA5-58EC87F3A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CDA36A-E47C-848B-B691-AC1239A814CD}"/>
              </a:ext>
            </a:extLst>
          </p:cNvPr>
          <p:cNvSpPr txBox="1"/>
          <p:nvPr/>
        </p:nvSpPr>
        <p:spPr>
          <a:xfrm>
            <a:off x="606783" y="2032000"/>
            <a:ext cx="5042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2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11E98-3485-615B-F618-935DD58ECD78}"/>
              </a:ext>
            </a:extLst>
          </p:cNvPr>
          <p:cNvSpPr txBox="1"/>
          <p:nvPr/>
        </p:nvSpPr>
        <p:spPr>
          <a:xfrm>
            <a:off x="606783" y="3773814"/>
            <a:ext cx="22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2.2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파생변수 생성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2.3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509AA4-BFB1-6A24-B91C-EEB4AE1FEE23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80ED65-CD3C-641D-E3EC-BDC3180224A8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68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22946-7602-7D43-E4F5-D8EB2656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038FC8-A372-21CB-0D62-C0A7465D4079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EC236-5091-7976-44CC-67BEBC36DED4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72801-497C-36ED-0419-AA6265C9598B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4513E-DE65-ED3A-EDC7-B4CDDB4CF381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F6657-3477-332E-79FD-0A8BD952097E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E54B3-3F7C-5461-EDAB-919A61247865}"/>
              </a:ext>
            </a:extLst>
          </p:cNvPr>
          <p:cNvSpPr txBox="1"/>
          <p:nvPr/>
        </p:nvSpPr>
        <p:spPr>
          <a:xfrm>
            <a:off x="487680" y="1711841"/>
            <a:ext cx="841248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데이터의 양을 고려해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코리안리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주가 데이터를 수집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한국거래소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(KRX)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정보데이터시스템을 통해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2000.01.01 ~ 2025.01.22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기간의 데이터 확보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데이터가 충분해야 좋은 성능을 발휘하므로 많은 데이터를 확보하고자 함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FE36608-364E-264F-0A20-CBB0FB35A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008767"/>
              </p:ext>
            </p:extLst>
          </p:nvPr>
        </p:nvGraphicFramePr>
        <p:xfrm>
          <a:off x="3175450" y="3317033"/>
          <a:ext cx="5707719" cy="26837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968673">
                  <a:extLst>
                    <a:ext uri="{9D8B030D-6E8A-4147-A177-3AD203B41FA5}">
                      <a16:colId xmlns:a16="http://schemas.microsoft.com/office/drawing/2014/main" val="5747631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209622193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03902325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705275300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323352101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3138052949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1757118069"/>
                    </a:ext>
                  </a:extLst>
                </a:gridCol>
              </a:tblGrid>
              <a:tr h="3304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저가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5206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671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671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1.79M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14.71%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5439510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1.79M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-3.14%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074907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1.33M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-3.24%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557623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2.79M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2.65%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0877102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2244798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131.72K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69304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8,300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8,300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124.09K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-1.21%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863182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8,080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176.81K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5912919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7,970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255.80K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-1.23%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7116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30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A7A5-7B59-AF89-8FFC-50010EC44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34AFD2-5436-A3B0-8393-31E72C3C2DD5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08C2C-ADA7-FC58-CB08-0007E5B947F5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283B6-722C-51C0-8EDD-9E1901A971BF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7C66A-1F8E-4516-6815-854BF9EE9A64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15702-13B4-1BB8-AEF3-D84BD4CE4A47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패키지를 활용한 주가 보조지표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4F8B1-38E9-9E16-40F2-6CB6C3BFEFB4}"/>
              </a:ext>
            </a:extLst>
          </p:cNvPr>
          <p:cNvSpPr txBox="1"/>
          <p:nvPr/>
        </p:nvSpPr>
        <p:spPr>
          <a:xfrm>
            <a:off x="487679" y="1711841"/>
            <a:ext cx="10923659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특성을 사용하는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 ‘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종가’만을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사용하기에 파생변수가 필요 없음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만약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사용한다면 다양한 주가 보조지표는 주가 예측 및 데이터 이해에 도움이 될 것이라고 판단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A2F6B-F52F-8553-FD32-93C2074EE832}"/>
              </a:ext>
            </a:extLst>
          </p:cNvPr>
          <p:cNvSpPr txBox="1"/>
          <p:nvPr/>
        </p:nvSpPr>
        <p:spPr>
          <a:xfrm>
            <a:off x="487680" y="2714099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주가 보조지표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92D46-9FA4-C709-36D8-2E49ADBFBA37}"/>
              </a:ext>
            </a:extLst>
          </p:cNvPr>
          <p:cNvSpPr txBox="1"/>
          <p:nvPr/>
        </p:nvSpPr>
        <p:spPr>
          <a:xfrm>
            <a:off x="487679" y="3223726"/>
            <a:ext cx="10737047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Momentum Indicators(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모멘텀 지표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Relative Strength Index (RSI), Ultimate Oscillator (UO), Stochastic Oscillator (SR), Williams %R (WR), Rate of Change (ROC)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Volume Indicator(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 지표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On-Balance Volume (OBV)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Volatility Indicators(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변동성 지표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Bollinger High Bands (BHB), Bollinger Low Bands (BLB)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Trend Indicators(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 지표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Exponential Moving Average (EMA), Weighted Moving Average (WMA), Moving Average Convergence Divergence (MACD), Average Directional Movement Index (ADX), Commodity Channel Index (CCI)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75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DF47-0813-7AFA-8165-1556D9CB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F0B0DB8-77D0-6459-2297-6998A76B3777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6DDFB-53E2-9DED-B65C-BD09E85D5DFE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4034C-291B-E47C-EE0D-D9096E462CFF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E8B23-BC22-0786-203B-18E5A2FFD0BC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7782B-A678-BCDD-1592-D5BBB3DB4989}"/>
              </a:ext>
            </a:extLst>
          </p:cNvPr>
          <p:cNvSpPr txBox="1"/>
          <p:nvPr/>
        </p:nvSpPr>
        <p:spPr>
          <a:xfrm>
            <a:off x="487680" y="1711841"/>
            <a:ext cx="572008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결측치는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존재하지 않았음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표준편차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사분위수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최댓값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최솟값 등을 확인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DD644-DD20-3323-E158-484227F02AA9}"/>
              </a:ext>
            </a:extLst>
          </p:cNvPr>
          <p:cNvSpPr txBox="1"/>
          <p:nvPr/>
        </p:nvSpPr>
        <p:spPr>
          <a:xfrm>
            <a:off x="487680" y="2704766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등락률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EE7522-47F1-240D-8CAD-E01D59A5C33E}"/>
              </a:ext>
            </a:extLst>
          </p:cNvPr>
          <p:cNvSpPr txBox="1"/>
          <p:nvPr/>
        </p:nvSpPr>
        <p:spPr>
          <a:xfrm>
            <a:off x="487679" y="3214393"/>
            <a:ext cx="602508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진동 형태로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outlier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존재하며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2024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년부터는 안정적이게 변동함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EF7D1-4FBC-E7AF-F20F-C53D363E5DEB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결측치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수치 분포 확인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A29364-C42D-E4A4-9E90-A08F656FC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44" y="3724020"/>
            <a:ext cx="725431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76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7AF2E-6A23-572F-0D81-1D12E229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E5AD71-CFB1-A4A2-E1D7-D8ED2658D9BC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291E-80BD-A6F2-C260-E91AD015201D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AB41F-3C9B-BCBA-B665-A00F0FECB204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BFE11-4B20-74E9-045B-75C52C9B330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5AB70-0FF1-87D0-B777-FBF9DDE7871D}"/>
              </a:ext>
            </a:extLst>
          </p:cNvPr>
          <p:cNvSpPr txBox="1"/>
          <p:nvPr/>
        </p:nvSpPr>
        <p:spPr>
          <a:xfrm>
            <a:off x="487680" y="1711841"/>
            <a:ext cx="572008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주가를 캔들 차트로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시각화하여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확인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기간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2024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E3FBF-AB1C-5757-41C2-D7178A3578F0}"/>
              </a:ext>
            </a:extLst>
          </p:cNvPr>
          <p:cNvSpPr txBox="1"/>
          <p:nvPr/>
        </p:nvSpPr>
        <p:spPr>
          <a:xfrm>
            <a:off x="487680" y="1202214"/>
            <a:ext cx="79285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bollinger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band] + 5,20,60,120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이동평균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DC6C5A-131B-01F4-4AA0-45955B8FB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0685" y="2647610"/>
            <a:ext cx="547103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FA99340-C1AE-F239-8040-4CD04BD4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72" y="2647610"/>
            <a:ext cx="5441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4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3293</Words>
  <Application>Microsoft Office PowerPoint</Application>
  <PresentationFormat>와이드스크린</PresentationFormat>
  <Paragraphs>724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나눔스퀘어_ac ExtraBold</vt:lpstr>
      <vt:lpstr>Cascadia Code</vt:lpstr>
      <vt:lpstr>나눔스퀘어_ac</vt:lpstr>
      <vt:lpstr>나눔스퀘어_ac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신재욱(Shin Jae Wook)</dc:creator>
  <cp:lastModifiedBy>신재욱(Shin Jae Wook)</cp:lastModifiedBy>
  <cp:revision>172</cp:revision>
  <dcterms:created xsi:type="dcterms:W3CDTF">2025-01-24T00:00:52Z</dcterms:created>
  <dcterms:modified xsi:type="dcterms:W3CDTF">2025-01-24T08:34:05Z</dcterms:modified>
</cp:coreProperties>
</file>